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81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CBF59A-D5FA-4F08-A3D2-E168E8466FC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6ABFA8E-ACAC-4EF8-8D9D-8237BEB02AE1}">
      <dgm:prSet phldrT="[テキスト]" custT="1"/>
      <dgm:spPr>
        <a:xfrm>
          <a:off x="1535844" y="340360"/>
          <a:ext cx="3383280" cy="3383279"/>
        </a:xfrm>
        <a:gradFill flip="none" rotWithShape="1">
          <a:gsLst>
            <a:gs pos="0">
              <a:srgbClr val="4F81BD">
                <a:tint val="66000"/>
                <a:satMod val="160000"/>
                <a:alpha val="0"/>
              </a:srgbClr>
            </a:gs>
            <a:gs pos="79000">
              <a:srgbClr val="4F81BD">
                <a:tint val="44500"/>
                <a:satMod val="160000"/>
                <a:alpha val="5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0" scaled="1"/>
          <a:tileRect/>
        </a:gradFill>
        <a:ln w="25400" cap="flat" cmpd="sng" algn="ctr">
          <a:solidFill>
            <a:sysClr val="window" lastClr="FFFFFF">
              <a:hueOff val="0"/>
              <a:satOff val="0"/>
              <a:lumOff val="0"/>
            </a:sysClr>
          </a:solidFill>
          <a:prstDash val="solid"/>
        </a:ln>
        <a:effectLst/>
      </dgm:spPr>
      <dgm:t>
        <a:bodyPr anchor="t" anchorCtr="1"/>
        <a:lstStyle/>
        <a:p>
          <a:pPr algn="r"/>
          <a:endParaRPr kumimoji="1" lang="ja-JP" altLang="en-US" sz="4000" baseline="0" dirty="0">
            <a:ln w="9525">
              <a:noFill/>
            </a:ln>
            <a:solidFill>
              <a:srgbClr val="0070C0"/>
            </a:solidFill>
            <a:latin typeface="Calibri"/>
            <a:ea typeface="ＭＳ Ｐゴシック" panose="020B0600070205080204" pitchFamily="50" charset="-128"/>
            <a:cs typeface="+mn-cs"/>
          </a:endParaRPr>
        </a:p>
      </dgm:t>
    </dgm:pt>
    <dgm:pt modelId="{FDA5B01C-A078-4142-8BF0-D64949B7251E}" type="sibTrans" cxnId="{CBD4128D-1807-4917-BA43-56D74C04EF7B}">
      <dgm:prSet/>
      <dgm:spPr/>
      <dgm:t>
        <a:bodyPr/>
        <a:lstStyle/>
        <a:p>
          <a:endParaRPr kumimoji="1" lang="ja-JP" altLang="en-US"/>
        </a:p>
      </dgm:t>
    </dgm:pt>
    <dgm:pt modelId="{18469651-361D-4B53-AA76-D65DAF64DEB8}" type="parTrans" cxnId="{CBD4128D-1807-4917-BA43-56D74C04EF7B}">
      <dgm:prSet/>
      <dgm:spPr/>
      <dgm:t>
        <a:bodyPr/>
        <a:lstStyle/>
        <a:p>
          <a:endParaRPr kumimoji="1" lang="ja-JP" altLang="en-US"/>
        </a:p>
      </dgm:t>
    </dgm:pt>
    <dgm:pt modelId="{D5EDACC3-3EF0-4745-BE9A-DFA00EBCFA53}">
      <dgm:prSet phldrT="[テキスト]" custT="1"/>
      <dgm:spPr>
        <a:xfrm>
          <a:off x="1175793" y="340360"/>
          <a:ext cx="3383280" cy="3383279"/>
        </a:xfrm>
        <a:solidFill>
          <a:srgbClr val="9BBB59">
            <a:lumMod val="40000"/>
            <a:lumOff val="6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 anchor="t" anchorCtr="0"/>
        <a:lstStyle/>
        <a:p>
          <a:pPr algn="l"/>
          <a:r>
            <a:rPr kumimoji="1" lang="en-US" altLang="ja-JP" sz="4000" baseline="0" dirty="0">
              <a:solidFill>
                <a:srgbClr val="9BBB59">
                  <a:lumMod val="50000"/>
                </a:srgbClr>
              </a:solidFill>
              <a:latin typeface="Calibri"/>
              <a:ea typeface="ＭＳ Ｐゴシック" panose="020B0600070205080204" pitchFamily="50" charset="-128"/>
              <a:cs typeface="+mn-cs"/>
            </a:rPr>
            <a:t> </a:t>
          </a:r>
          <a:endParaRPr kumimoji="1" lang="ja-JP" altLang="en-US" sz="4000" dirty="0">
            <a:solidFill>
              <a:srgbClr val="9BBB59">
                <a:lumMod val="50000"/>
              </a:srgbClr>
            </a:solidFill>
            <a:latin typeface="Calibri"/>
            <a:ea typeface="ＭＳ Ｐゴシック" panose="020B0600070205080204" pitchFamily="50" charset="-128"/>
            <a:cs typeface="+mn-cs"/>
          </a:endParaRPr>
        </a:p>
      </dgm:t>
    </dgm:pt>
    <dgm:pt modelId="{467783C5-FBB4-43D7-986D-DC3A10BA9773}" type="sibTrans" cxnId="{201ACB83-4BCC-4014-8012-AA2AC730D623}">
      <dgm:prSet/>
      <dgm:spPr/>
      <dgm:t>
        <a:bodyPr/>
        <a:lstStyle/>
        <a:p>
          <a:endParaRPr kumimoji="1" lang="ja-JP" altLang="en-US"/>
        </a:p>
      </dgm:t>
    </dgm:pt>
    <dgm:pt modelId="{88EE9137-C035-4A3A-8B33-7DFBBC44D75B}" type="parTrans" cxnId="{201ACB83-4BCC-4014-8012-AA2AC730D623}">
      <dgm:prSet/>
      <dgm:spPr/>
      <dgm:t>
        <a:bodyPr/>
        <a:lstStyle/>
        <a:p>
          <a:endParaRPr kumimoji="1" lang="ja-JP" altLang="en-US"/>
        </a:p>
      </dgm:t>
    </dgm:pt>
    <dgm:pt modelId="{601E3DA0-9494-4AB5-A8FD-8E7ACF21E022}" type="pres">
      <dgm:prSet presAssocID="{CFCBF59A-D5FA-4F08-A3D2-E168E8466FC8}" presName="compositeShape" presStyleCnt="0">
        <dgm:presLayoutVars>
          <dgm:chMax val="7"/>
          <dgm:dir/>
          <dgm:resizeHandles val="exact"/>
        </dgm:presLayoutVars>
      </dgm:prSet>
      <dgm:spPr/>
    </dgm:pt>
    <dgm:pt modelId="{DF6F0936-CD38-4A0B-A45A-E344A12EDCA9}" type="pres">
      <dgm:prSet presAssocID="{D5EDACC3-3EF0-4745-BE9A-DFA00EBCFA53}" presName="circ1" presStyleLbl="vennNode1" presStyleIdx="0" presStyleCnt="2" custAng="0" custLinFactNeighborX="27979" custLinFactNeighborY="9781"/>
      <dgm:spPr>
        <a:prstGeom prst="roundRect">
          <a:avLst/>
        </a:prstGeom>
      </dgm:spPr>
    </dgm:pt>
    <dgm:pt modelId="{74F96027-44D3-449D-AB6F-63CA117A38DA}" type="pres">
      <dgm:prSet presAssocID="{D5EDACC3-3EF0-4745-BE9A-DFA00EBCFA5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E50FFCE-7AAE-4DEC-915A-93C2AE5F053F}" type="pres">
      <dgm:prSet presAssocID="{26ABFA8E-ACAC-4EF8-8D9D-8237BEB02AE1}" presName="circ2" presStyleLbl="vennNode1" presStyleIdx="1" presStyleCnt="2" custScaleY="99783" custLinFactNeighborX="-5966" custLinFactNeighborY="2592"/>
      <dgm:spPr>
        <a:prstGeom prst="roundRect">
          <a:avLst/>
        </a:prstGeom>
      </dgm:spPr>
    </dgm:pt>
    <dgm:pt modelId="{D70C5BD0-6BD5-4930-B50E-4CF955E3B1B8}" type="pres">
      <dgm:prSet presAssocID="{26ABFA8E-ACAC-4EF8-8D9D-8237BEB02AE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2B41647-0724-49A4-AA23-99633131E564}" type="presOf" srcId="{CFCBF59A-D5FA-4F08-A3D2-E168E8466FC8}" destId="{601E3DA0-9494-4AB5-A8FD-8E7ACF21E022}" srcOrd="0" destOrd="0" presId="urn:microsoft.com/office/officeart/2005/8/layout/venn1"/>
    <dgm:cxn modelId="{201ACB83-4BCC-4014-8012-AA2AC730D623}" srcId="{CFCBF59A-D5FA-4F08-A3D2-E168E8466FC8}" destId="{D5EDACC3-3EF0-4745-BE9A-DFA00EBCFA53}" srcOrd="0" destOrd="0" parTransId="{88EE9137-C035-4A3A-8B33-7DFBBC44D75B}" sibTransId="{467783C5-FBB4-43D7-986D-DC3A10BA9773}"/>
    <dgm:cxn modelId="{34AE018B-ACCC-4E2D-B524-029F9FCCCCE1}" type="presOf" srcId="{26ABFA8E-ACAC-4EF8-8D9D-8237BEB02AE1}" destId="{D70C5BD0-6BD5-4930-B50E-4CF955E3B1B8}" srcOrd="1" destOrd="0" presId="urn:microsoft.com/office/officeart/2005/8/layout/venn1"/>
    <dgm:cxn modelId="{CBD4128D-1807-4917-BA43-56D74C04EF7B}" srcId="{CFCBF59A-D5FA-4F08-A3D2-E168E8466FC8}" destId="{26ABFA8E-ACAC-4EF8-8D9D-8237BEB02AE1}" srcOrd="1" destOrd="0" parTransId="{18469651-361D-4B53-AA76-D65DAF64DEB8}" sibTransId="{FDA5B01C-A078-4142-8BF0-D64949B7251E}"/>
    <dgm:cxn modelId="{829BCCC2-774E-4423-860C-40A0D9D492F1}" type="presOf" srcId="{D5EDACC3-3EF0-4745-BE9A-DFA00EBCFA53}" destId="{DF6F0936-CD38-4A0B-A45A-E344A12EDCA9}" srcOrd="0" destOrd="0" presId="urn:microsoft.com/office/officeart/2005/8/layout/venn1"/>
    <dgm:cxn modelId="{C23BB2CA-AA55-4654-BF8F-F6F243CDD6D3}" type="presOf" srcId="{26ABFA8E-ACAC-4EF8-8D9D-8237BEB02AE1}" destId="{6E50FFCE-7AAE-4DEC-915A-93C2AE5F053F}" srcOrd="0" destOrd="0" presId="urn:microsoft.com/office/officeart/2005/8/layout/venn1"/>
    <dgm:cxn modelId="{4BB404E3-CB0F-4650-8618-FCC213EC38A1}" type="presOf" srcId="{D5EDACC3-3EF0-4745-BE9A-DFA00EBCFA53}" destId="{74F96027-44D3-449D-AB6F-63CA117A38DA}" srcOrd="1" destOrd="0" presId="urn:microsoft.com/office/officeart/2005/8/layout/venn1"/>
    <dgm:cxn modelId="{5707F9F4-35D2-4BFA-B312-ACD1CDC2448D}" type="presParOf" srcId="{601E3DA0-9494-4AB5-A8FD-8E7ACF21E022}" destId="{DF6F0936-CD38-4A0B-A45A-E344A12EDCA9}" srcOrd="0" destOrd="0" presId="urn:microsoft.com/office/officeart/2005/8/layout/venn1"/>
    <dgm:cxn modelId="{4DDD5A26-8293-4CCC-B8DF-BB64596F029E}" type="presParOf" srcId="{601E3DA0-9494-4AB5-A8FD-8E7ACF21E022}" destId="{74F96027-44D3-449D-AB6F-63CA117A38DA}" srcOrd="1" destOrd="0" presId="urn:microsoft.com/office/officeart/2005/8/layout/venn1"/>
    <dgm:cxn modelId="{87AF9250-DBB6-45FE-9F13-0CFBE2CA1636}" type="presParOf" srcId="{601E3DA0-9494-4AB5-A8FD-8E7ACF21E022}" destId="{6E50FFCE-7AAE-4DEC-915A-93C2AE5F053F}" srcOrd="2" destOrd="0" presId="urn:microsoft.com/office/officeart/2005/8/layout/venn1"/>
    <dgm:cxn modelId="{7D6D497D-AE9E-44E7-9706-37BE67A4182A}" type="presParOf" srcId="{601E3DA0-9494-4AB5-A8FD-8E7ACF21E022}" destId="{D70C5BD0-6BD5-4930-B50E-4CF955E3B1B8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6F0936-CD38-4A0B-A45A-E344A12EDCA9}">
      <dsp:nvSpPr>
        <dsp:cNvPr id="0" name=""/>
        <dsp:cNvSpPr/>
      </dsp:nvSpPr>
      <dsp:spPr>
        <a:xfrm>
          <a:off x="1742737" y="270270"/>
          <a:ext cx="5440435" cy="5440435"/>
        </a:xfrm>
        <a:prstGeom prst="roundRect">
          <a:avLst/>
        </a:prstGeom>
        <a:solidFill>
          <a:srgbClr val="9BBB59">
            <a:lumMod val="40000"/>
            <a:lumOff val="6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4000" kern="1200" baseline="0" dirty="0">
              <a:solidFill>
                <a:srgbClr val="9BBB59">
                  <a:lumMod val="50000"/>
                </a:srgbClr>
              </a:solidFill>
              <a:latin typeface="Calibri"/>
              <a:ea typeface="ＭＳ Ｐゴシック" panose="020B0600070205080204" pitchFamily="50" charset="-128"/>
              <a:cs typeface="+mn-cs"/>
            </a:rPr>
            <a:t> </a:t>
          </a:r>
          <a:endParaRPr kumimoji="1" lang="ja-JP" altLang="en-US" sz="4000" kern="1200" dirty="0">
            <a:solidFill>
              <a:srgbClr val="9BBB59">
                <a:lumMod val="50000"/>
              </a:srgbClr>
            </a:solidFill>
            <a:latin typeface="Calibri"/>
            <a:ea typeface="ＭＳ Ｐゴシック" panose="020B0600070205080204" pitchFamily="50" charset="-128"/>
            <a:cs typeface="+mn-cs"/>
          </a:endParaRPr>
        </a:p>
      </dsp:txBody>
      <dsp:txXfrm>
        <a:off x="2502437" y="911815"/>
        <a:ext cx="3136827" cy="4157346"/>
      </dsp:txXfrm>
    </dsp:sp>
    <dsp:sp modelId="{6E50FFCE-7AAE-4DEC-915A-93C2AE5F053F}">
      <dsp:nvSpPr>
        <dsp:cNvPr id="0" name=""/>
        <dsp:cNvSpPr/>
      </dsp:nvSpPr>
      <dsp:spPr>
        <a:xfrm>
          <a:off x="3817016" y="282054"/>
          <a:ext cx="5440435" cy="5428629"/>
        </a:xfrm>
        <a:prstGeom prst="roundRect">
          <a:avLst/>
        </a:prstGeom>
        <a:gradFill flip="none" rotWithShape="1">
          <a:gsLst>
            <a:gs pos="0">
              <a:srgbClr val="4F81BD">
                <a:tint val="66000"/>
                <a:satMod val="160000"/>
                <a:alpha val="0"/>
              </a:srgbClr>
            </a:gs>
            <a:gs pos="79000">
              <a:srgbClr val="4F81BD">
                <a:tint val="44500"/>
                <a:satMod val="160000"/>
                <a:alpha val="5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0" scaled="1"/>
          <a:tileRect/>
        </a:gradFill>
        <a:ln w="25400" cap="flat" cmpd="sng" algn="ctr">
          <a:solidFill>
            <a:sysClr val="window" lastClr="FFFFFF">
              <a:hueOff val="0"/>
              <a:satOff val="0"/>
              <a:lum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1">
          <a:noAutofit/>
        </a:bodyPr>
        <a:lstStyle/>
        <a:p>
          <a:pPr marL="0" lvl="0" indent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4000" kern="1200" baseline="0" dirty="0">
            <a:ln w="9525">
              <a:noFill/>
            </a:ln>
            <a:solidFill>
              <a:srgbClr val="0070C0"/>
            </a:solidFill>
            <a:latin typeface="Calibri"/>
            <a:ea typeface="ＭＳ Ｐゴシック" panose="020B0600070205080204" pitchFamily="50" charset="-128"/>
            <a:cs typeface="+mn-cs"/>
          </a:endParaRPr>
        </a:p>
      </dsp:txBody>
      <dsp:txXfrm>
        <a:off x="5360923" y="922206"/>
        <a:ext cx="3136827" cy="4148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1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51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64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77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70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53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80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17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12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00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5327E-7A93-4CEB-B088-B1983D3F5C26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3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3890" y="116347"/>
            <a:ext cx="7886700" cy="805673"/>
          </a:xfrm>
        </p:spPr>
        <p:txBody>
          <a:bodyPr>
            <a:noAutofit/>
          </a:bodyPr>
          <a:lstStyle/>
          <a:p>
            <a:pPr algn="ctr"/>
            <a:r>
              <a:rPr lang="en-US" altLang="ja-JP" sz="5400" b="1" dirty="0">
                <a:solidFill>
                  <a:srgbClr val="FF00FF"/>
                </a:solidFill>
              </a:rPr>
              <a:t>bridges</a:t>
            </a:r>
            <a:r>
              <a:rPr lang="en-US" altLang="ja-JP" sz="5400" dirty="0"/>
              <a:t> </a:t>
            </a:r>
            <a:r>
              <a:rPr lang="en-US" altLang="ja-JP" sz="2400" dirty="0"/>
              <a:t>between </a:t>
            </a:r>
            <a:r>
              <a:rPr lang="en-US" altLang="ja-JP" sz="2400" b="1" dirty="0">
                <a:solidFill>
                  <a:schemeClr val="accent6">
                    <a:lumMod val="75000"/>
                  </a:schemeClr>
                </a:solidFill>
              </a:rPr>
              <a:t>peoples</a:t>
            </a:r>
            <a:r>
              <a:rPr lang="en-US" altLang="ja-JP" sz="2400" dirty="0"/>
              <a:t> and </a:t>
            </a:r>
            <a:r>
              <a:rPr lang="en-US" altLang="ja-JP" sz="2400" b="1" dirty="0">
                <a:solidFill>
                  <a:schemeClr val="accent1">
                    <a:lumMod val="75000"/>
                  </a:schemeClr>
                </a:solidFill>
              </a:rPr>
              <a:t>individuals</a:t>
            </a:r>
            <a:endParaRPr kumimoji="1" lang="ja-JP" alt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図表 3"/>
          <p:cNvGraphicFramePr/>
          <p:nvPr/>
        </p:nvGraphicFramePr>
        <p:xfrm>
          <a:off x="-921828" y="698902"/>
          <a:ext cx="9802586" cy="5710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表 6">
            <a:extLst>
              <a:ext uri="{FF2B5EF4-FFF2-40B4-BE49-F238E27FC236}">
                <a16:creationId xmlns:a16="http://schemas.microsoft.com/office/drawing/2014/main" id="{3B6F9F66-6F8A-4F2F-8FF0-063C3D2F65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95511"/>
              </p:ext>
            </p:extLst>
          </p:nvPr>
        </p:nvGraphicFramePr>
        <p:xfrm>
          <a:off x="353466" y="951879"/>
          <a:ext cx="7960531" cy="534321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99500">
                  <a:extLst>
                    <a:ext uri="{9D8B030D-6E8A-4147-A177-3AD203B41FA5}">
                      <a16:colId xmlns:a16="http://schemas.microsoft.com/office/drawing/2014/main" val="1207059016"/>
                    </a:ext>
                  </a:extLst>
                </a:gridCol>
                <a:gridCol w="1945068">
                  <a:extLst>
                    <a:ext uri="{9D8B030D-6E8A-4147-A177-3AD203B41FA5}">
                      <a16:colId xmlns:a16="http://schemas.microsoft.com/office/drawing/2014/main" val="122412993"/>
                    </a:ext>
                  </a:extLst>
                </a:gridCol>
                <a:gridCol w="2332328">
                  <a:extLst>
                    <a:ext uri="{9D8B030D-6E8A-4147-A177-3AD203B41FA5}">
                      <a16:colId xmlns:a16="http://schemas.microsoft.com/office/drawing/2014/main" val="3632024564"/>
                    </a:ext>
                  </a:extLst>
                </a:gridCol>
                <a:gridCol w="1289470">
                  <a:extLst>
                    <a:ext uri="{9D8B030D-6E8A-4147-A177-3AD203B41FA5}">
                      <a16:colId xmlns:a16="http://schemas.microsoft.com/office/drawing/2014/main" val="184912226"/>
                    </a:ext>
                  </a:extLst>
                </a:gridCol>
                <a:gridCol w="1894165">
                  <a:extLst>
                    <a:ext uri="{9D8B030D-6E8A-4147-A177-3AD203B41FA5}">
                      <a16:colId xmlns:a16="http://schemas.microsoft.com/office/drawing/2014/main" val="3337712754"/>
                    </a:ext>
                  </a:extLst>
                </a:gridCol>
              </a:tblGrid>
              <a:tr h="37454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40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peoples</a:t>
                      </a:r>
                      <a:endParaRPr kumimoji="1" lang="ja-JP" altLang="en-US" sz="4000" baseline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4000" baseline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individuals</a:t>
                      </a:r>
                      <a:endParaRPr kumimoji="1" lang="ja-JP" altLang="en-US" sz="40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9518574"/>
                  </a:ext>
                </a:extLst>
              </a:tr>
              <a:tr h="189022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/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/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baseline="0" dirty="0">
                          <a:solidFill>
                            <a:srgbClr val="FF00FF"/>
                          </a:solidFill>
                        </a:rPr>
                        <a:t>bridges</a:t>
                      </a:r>
                      <a:endParaRPr kumimoji="1" lang="ja-JP" altLang="en-US" sz="4000" b="1" baseline="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/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363133"/>
                  </a:ext>
                </a:extLst>
              </a:tr>
              <a:tr h="291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FF"/>
                          </a:solidFill>
                        </a:rPr>
                        <a:t>1</a:t>
                      </a:r>
                      <a:endParaRPr kumimoji="1" lang="ja-JP" altLang="en-US" sz="160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goodness</a:t>
                      </a:r>
                      <a:endParaRPr kumimoji="1" lang="ja-JP" alt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solidFill>
                            <a:srgbClr val="FF00FF"/>
                          </a:solidFill>
                        </a:rPr>
                        <a:t>common good</a:t>
                      </a:r>
                      <a:endParaRPr kumimoji="1" lang="ja-JP" altLang="en-US" sz="1600" baseline="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justice</a:t>
                      </a:r>
                      <a:endParaRPr kumimoji="1" lang="ja-JP" altLang="en-US" sz="1600" baseline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809466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FF"/>
                          </a:solidFill>
                        </a:rPr>
                        <a:t>2</a:t>
                      </a:r>
                      <a:endParaRPr kumimoji="1" lang="ja-JP" altLang="en-US" sz="160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dignity</a:t>
                      </a:r>
                      <a:endParaRPr kumimoji="1" lang="ja-JP" alt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>
                          <a:solidFill>
                            <a:srgbClr val="FF00FF"/>
                          </a:solidFill>
                        </a:rPr>
                        <a:t>human dignity</a:t>
                      </a:r>
                      <a:endParaRPr kumimoji="1" lang="ja-JP" altLang="en-US" sz="1600" baseline="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human</a:t>
                      </a:r>
                      <a:endParaRPr kumimoji="1" lang="ja-JP" altLang="en-US" sz="1600" baseline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554644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FF"/>
                          </a:solidFill>
                        </a:rPr>
                        <a:t>3</a:t>
                      </a:r>
                      <a:endParaRPr kumimoji="1" lang="ja-JP" altLang="en-US" sz="160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rights</a:t>
                      </a:r>
                      <a:endParaRPr kumimoji="1" lang="ja-JP" alt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solidFill>
                            <a:srgbClr val="FF00FF"/>
                          </a:solidFill>
                        </a:rPr>
                        <a:t>human rights</a:t>
                      </a:r>
                      <a:endParaRPr kumimoji="1" lang="ja-JP" altLang="en-US" sz="1600" baseline="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human</a:t>
                      </a:r>
                      <a:endParaRPr kumimoji="1" lang="ja-JP" altLang="en-US" sz="1600" baseline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7587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FF"/>
                          </a:solidFill>
                        </a:rPr>
                        <a:t>4</a:t>
                      </a:r>
                      <a:endParaRPr kumimoji="1" lang="ja-JP" altLang="en-US" sz="160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person</a:t>
                      </a:r>
                      <a:endParaRPr kumimoji="1" lang="ja-JP" alt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>
                          <a:solidFill>
                            <a:srgbClr val="FF00FF"/>
                          </a:solidFill>
                        </a:rPr>
                        <a:t>human person</a:t>
                      </a:r>
                      <a:endParaRPr kumimoji="1" lang="ja-JP" altLang="en-US" sz="1600" baseline="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human</a:t>
                      </a:r>
                      <a:endParaRPr kumimoji="1" lang="ja-JP" altLang="en-US" sz="1600" baseline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36838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FF"/>
                          </a:solidFill>
                        </a:rPr>
                        <a:t>5</a:t>
                      </a:r>
                      <a:endParaRPr kumimoji="1" lang="ja-JP" altLang="en-US" sz="160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nation or diaspora</a:t>
                      </a:r>
                      <a:endParaRPr kumimoji="1" lang="ja-JP" alt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>
                          <a:solidFill>
                            <a:srgbClr val="FF00FF"/>
                          </a:solidFill>
                        </a:rPr>
                        <a:t>enforceable international agreements</a:t>
                      </a:r>
                      <a:endParaRPr kumimoji="1" lang="ja-JP" altLang="en-US" sz="1600" baseline="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state</a:t>
                      </a:r>
                      <a:endParaRPr kumimoji="1" lang="ja-JP" altLang="en-US" sz="1600" baseline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996265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FF"/>
                          </a:solidFill>
                        </a:rPr>
                        <a:t>6</a:t>
                      </a:r>
                      <a:endParaRPr kumimoji="1" lang="ja-JP" altLang="en-US" sz="160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partnership</a:t>
                      </a:r>
                      <a:endParaRPr kumimoji="1" lang="ja-JP" alt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solidFill>
                            <a:srgbClr val="FF00FF"/>
                          </a:solidFill>
                        </a:rPr>
                        <a:t>hybrid entity (LLC)</a:t>
                      </a:r>
                      <a:endParaRPr kumimoji="1" lang="ja-JP" altLang="en-US" sz="1600" baseline="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corporate</a:t>
                      </a:r>
                      <a:endParaRPr kumimoji="1" lang="ja-JP" altLang="en-US" sz="1600" baseline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29555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FF"/>
                          </a:solidFill>
                        </a:rPr>
                        <a:t>7</a:t>
                      </a:r>
                      <a:endParaRPr kumimoji="1" lang="ja-JP" altLang="en-US" sz="160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freedom</a:t>
                      </a:r>
                      <a:endParaRPr kumimoji="1" lang="ja-JP" alt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solidFill>
                            <a:srgbClr val="FF00FF"/>
                          </a:solidFill>
                        </a:rPr>
                        <a:t>freedom to develop the capabilities</a:t>
                      </a:r>
                      <a:endParaRPr kumimoji="1" lang="ja-JP" altLang="en-US" sz="1600" baseline="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liberty</a:t>
                      </a:r>
                      <a:endParaRPr kumimoji="1" lang="ja-JP" altLang="en-US" sz="1600" baseline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94517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FF"/>
                          </a:solidFill>
                        </a:rPr>
                        <a:t>8</a:t>
                      </a:r>
                      <a:endParaRPr kumimoji="1" lang="ja-JP" altLang="en-US" sz="160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wisdom &amp; beauty</a:t>
                      </a:r>
                      <a:endParaRPr kumimoji="1" lang="ja-JP" alt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solidFill>
                            <a:srgbClr val="FF00FF"/>
                          </a:solidFill>
                        </a:rPr>
                        <a:t>quantum leap</a:t>
                      </a:r>
                      <a:endParaRPr kumimoji="1" lang="ja-JP" altLang="en-US" sz="1600" baseline="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knowledge</a:t>
                      </a:r>
                      <a:endParaRPr kumimoji="1" lang="ja-JP" altLang="en-US" sz="1600" baseline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5914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FF"/>
                          </a:solidFill>
                        </a:rPr>
                        <a:t>9</a:t>
                      </a:r>
                      <a:endParaRPr kumimoji="1" lang="ja-JP" altLang="en-US" sz="160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the lawful</a:t>
                      </a:r>
                      <a:endParaRPr kumimoji="1" lang="ja-JP" alt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solidFill>
                            <a:srgbClr val="FF00FF"/>
                          </a:solidFill>
                        </a:rPr>
                        <a:t>the law of graduality</a:t>
                      </a:r>
                      <a:endParaRPr kumimoji="1" lang="ja-JP" altLang="en-US" sz="1600" baseline="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the legal</a:t>
                      </a:r>
                      <a:endParaRPr kumimoji="1" lang="ja-JP" altLang="en-US" sz="1600" baseline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94011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FF"/>
                          </a:solidFill>
                        </a:rPr>
                        <a:t>10</a:t>
                      </a:r>
                      <a:endParaRPr kumimoji="1" lang="ja-JP" altLang="en-US" sz="160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religions</a:t>
                      </a:r>
                      <a:endParaRPr kumimoji="1" lang="ja-JP" alt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solidFill>
                            <a:srgbClr val="FF00FF"/>
                          </a:solidFill>
                        </a:rPr>
                        <a:t>dialogue </a:t>
                      </a:r>
                      <a:r>
                        <a:rPr kumimoji="1" lang="en-US" altLang="ja-JP" sz="1200" baseline="0" dirty="0">
                          <a:solidFill>
                            <a:srgbClr val="FF00FF"/>
                          </a:solidFill>
                        </a:rPr>
                        <a:t>on the metaphysics of quantum physics</a:t>
                      </a:r>
                      <a:endParaRPr kumimoji="1" lang="ja-JP" altLang="en-US" sz="1200" baseline="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science</a:t>
                      </a:r>
                      <a:endParaRPr kumimoji="1" lang="ja-JP" altLang="en-US" sz="1600" baseline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0768683"/>
                  </a:ext>
                </a:extLst>
              </a:tr>
              <a:tr h="20614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FF"/>
                          </a:solidFill>
                        </a:rPr>
                        <a:t>11</a:t>
                      </a:r>
                      <a:endParaRPr kumimoji="1" lang="ja-JP" altLang="en-US" sz="160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mutual respect</a:t>
                      </a:r>
                      <a:endParaRPr kumimoji="1" lang="ja-JP" alt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solidFill>
                            <a:srgbClr val="FF00FF"/>
                          </a:solidFill>
                        </a:rPr>
                        <a:t>?</a:t>
                      </a:r>
                      <a:endParaRPr kumimoji="1" lang="ja-JP" altLang="en-US" sz="1600" baseline="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money</a:t>
                      </a:r>
                      <a:endParaRPr kumimoji="1" lang="ja-JP" altLang="en-US" sz="1600" baseline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34663"/>
                  </a:ext>
                </a:extLst>
              </a:tr>
              <a:tr h="1865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FF"/>
                          </a:solidFill>
                        </a:rPr>
                        <a:t>12</a:t>
                      </a:r>
                      <a:endParaRPr kumimoji="1" lang="ja-JP" altLang="en-US" sz="160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fitting distribution</a:t>
                      </a:r>
                      <a:endParaRPr kumimoji="1" lang="ja-JP" alt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>
                          <a:solidFill>
                            <a:srgbClr val="FF00FF"/>
                          </a:solidFill>
                        </a:rPr>
                        <a:t>popular </a:t>
                      </a:r>
                      <a:r>
                        <a:rPr kumimoji="1" lang="en-US" altLang="ja-JP" sz="1600" baseline="0" dirty="0">
                          <a:solidFill>
                            <a:srgbClr val="FF00FF"/>
                          </a:solidFill>
                        </a:rPr>
                        <a:t>economy</a:t>
                      </a:r>
                      <a:endParaRPr kumimoji="1" lang="ja-JP" altLang="en-US" sz="1600" baseline="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current economy</a:t>
                      </a:r>
                      <a:endParaRPr kumimoji="1" lang="ja-JP" altLang="en-US" sz="1600" baseline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9606020"/>
                  </a:ext>
                </a:extLst>
              </a:tr>
              <a:tr h="1865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FF"/>
                          </a:solidFill>
                        </a:rPr>
                        <a:t>13</a:t>
                      </a:r>
                      <a:endParaRPr kumimoji="1" lang="ja-JP" altLang="en-US" sz="160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covenant</a:t>
                      </a:r>
                      <a:endParaRPr kumimoji="1" lang="ja-JP" alt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solidFill>
                            <a:srgbClr val="FF00FF"/>
                          </a:solidFill>
                        </a:rPr>
                        <a:t>non-money consideration</a:t>
                      </a:r>
                      <a:endParaRPr kumimoji="1" lang="ja-JP" altLang="en-US" sz="1600" baseline="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contract</a:t>
                      </a:r>
                      <a:endParaRPr kumimoji="1" lang="ja-JP" altLang="en-US" sz="1600" baseline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8983649"/>
                  </a:ext>
                </a:extLst>
              </a:tr>
              <a:tr h="1865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FF"/>
                          </a:solidFill>
                        </a:rPr>
                        <a:t>14</a:t>
                      </a:r>
                      <a:endParaRPr kumimoji="1" lang="ja-JP" altLang="en-US" sz="160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obligation</a:t>
                      </a:r>
                      <a:endParaRPr kumimoji="1" lang="ja-JP" alt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solidFill>
                            <a:srgbClr val="FF00FF"/>
                          </a:solidFill>
                        </a:rPr>
                        <a:t>humane alternative</a:t>
                      </a:r>
                      <a:endParaRPr kumimoji="1" lang="ja-JP" altLang="en-US" sz="1600" baseline="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duty</a:t>
                      </a:r>
                      <a:endParaRPr kumimoji="1" lang="ja-JP" altLang="en-US" sz="1600" baseline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464655"/>
                  </a:ext>
                </a:extLst>
              </a:tr>
              <a:tr h="1865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FF"/>
                          </a:solidFill>
                        </a:rPr>
                        <a:t>15</a:t>
                      </a:r>
                      <a:endParaRPr kumimoji="1" lang="ja-JP" altLang="en-US" sz="160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independence</a:t>
                      </a:r>
                      <a:endParaRPr kumimoji="1" lang="ja-JP" alt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dirty="0">
                          <a:solidFill>
                            <a:srgbClr val="FF00FF"/>
                          </a:solidFill>
                        </a:rPr>
                        <a:t>not concerned simply with paying their taxes, but </a:t>
                      </a:r>
                      <a:br>
                        <a:rPr kumimoji="1" lang="en-US" altLang="ja-JP" sz="1200" baseline="0" dirty="0">
                          <a:solidFill>
                            <a:srgbClr val="FF00FF"/>
                          </a:solidFill>
                        </a:rPr>
                      </a:br>
                      <a:r>
                        <a:rPr kumimoji="1" lang="en-US" altLang="ja-JP" sz="1200" b="0" baseline="0" dirty="0">
                          <a:solidFill>
                            <a:srgbClr val="FF00FF"/>
                          </a:solidFill>
                        </a:rPr>
                        <a:t>in</a:t>
                      </a:r>
                      <a:r>
                        <a:rPr kumimoji="1" lang="ja-JP" altLang="en-US" sz="1200" b="0" baseline="0" dirty="0">
                          <a:solidFill>
                            <a:srgbClr val="FF00FF"/>
                          </a:solidFill>
                        </a:rPr>
                        <a:t> </a:t>
                      </a:r>
                      <a:r>
                        <a:rPr kumimoji="1" lang="en-US" altLang="ja-JP" sz="1200" b="1" baseline="0" dirty="0">
                          <a:solidFill>
                            <a:srgbClr val="FF00FF"/>
                          </a:solidFill>
                        </a:rPr>
                        <a:t>their own quiet way </a:t>
                      </a:r>
                      <a:r>
                        <a:rPr kumimoji="1" lang="en-US" altLang="ja-JP" sz="1200" baseline="0" dirty="0">
                          <a:solidFill>
                            <a:srgbClr val="FF00FF"/>
                          </a:solidFill>
                        </a:rPr>
                        <a:t>sustain the life of society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tax</a:t>
                      </a:r>
                      <a:endParaRPr kumimoji="1" lang="ja-JP" altLang="en-US" sz="1600" baseline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3823349"/>
                  </a:ext>
                </a:extLst>
              </a:tr>
              <a:tr h="1865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i="0" dirty="0">
                          <a:solidFill>
                            <a:srgbClr val="FF00FF"/>
                          </a:solidFill>
                        </a:rPr>
                        <a:t>16</a:t>
                      </a:r>
                      <a:endParaRPr kumimoji="1" lang="ja-JP" altLang="en-US" sz="1600" i="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i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persona</a:t>
                      </a:r>
                      <a:endParaRPr kumimoji="1" lang="ja-JP" altLang="en-US" sz="1600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i="1" baseline="0" dirty="0">
                          <a:solidFill>
                            <a:srgbClr val="FF00FF"/>
                          </a:solidFill>
                        </a:rPr>
                        <a:t>persona sui juris </a:t>
                      </a:r>
                      <a:r>
                        <a:rPr kumimoji="1" lang="en-US" altLang="ja-JP" sz="1600" baseline="0" dirty="0">
                          <a:solidFill>
                            <a:srgbClr val="FF00FF"/>
                          </a:solidFill>
                        </a:rPr>
                        <a:t>(legal person)</a:t>
                      </a:r>
                      <a:endParaRPr kumimoji="1" lang="ja-JP" altLang="en-US" sz="1600" baseline="0" dirty="0">
                        <a:solidFill>
                          <a:srgbClr val="FF00FF"/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i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juris</a:t>
                      </a:r>
                      <a:endParaRPr kumimoji="1" lang="ja-JP" altLang="en-US" sz="1600" i="1" baseline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8236983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38E249F-8D1A-42A4-80E8-8DA7BF3AB483}"/>
              </a:ext>
            </a:extLst>
          </p:cNvPr>
          <p:cNvSpPr txBox="1"/>
          <p:nvPr/>
        </p:nvSpPr>
        <p:spPr>
          <a:xfrm>
            <a:off x="-23681" y="8808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/>
              <a:t>20191224</a:t>
            </a:r>
          </a:p>
          <a:p>
            <a:pPr algn="ctr"/>
            <a:r>
              <a:rPr kumimoji="1" lang="en-US" altLang="ja-JP" sz="1200" dirty="0"/>
              <a:t>Jun Saito</a:t>
            </a:r>
            <a:endParaRPr kumimoji="1" lang="ja-JP" altLang="en-US" sz="12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7AEB0E7-C20C-4728-98A2-D5E943B37E43}"/>
              </a:ext>
            </a:extLst>
          </p:cNvPr>
          <p:cNvSpPr txBox="1"/>
          <p:nvPr/>
        </p:nvSpPr>
        <p:spPr>
          <a:xfrm>
            <a:off x="802988" y="6378831"/>
            <a:ext cx="7583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/>
              <a:t>We need </a:t>
            </a:r>
            <a:r>
              <a:rPr lang="en-US" altLang="ja-JP" sz="1400" dirty="0"/>
              <a:t>not walls but </a:t>
            </a:r>
            <a:r>
              <a:rPr kumimoji="1" lang="en-US" altLang="ja-JP" sz="1400" dirty="0">
                <a:solidFill>
                  <a:srgbClr val="FF00FF"/>
                </a:solidFill>
              </a:rPr>
              <a:t>bridges</a:t>
            </a:r>
            <a:r>
              <a:rPr kumimoji="1" lang="en-US" altLang="ja-JP" sz="1400" dirty="0"/>
              <a:t>, because everything </a:t>
            </a:r>
            <a:r>
              <a:rPr kumimoji="1" lang="en-US" altLang="ja-JP" sz="1400"/>
              <a:t>is interconnected.</a:t>
            </a:r>
            <a:br>
              <a:rPr kumimoji="1" lang="en-US" altLang="ja-JP" sz="1400" dirty="0"/>
            </a:br>
            <a:r>
              <a:rPr lang="en-US" altLang="ja-JP" sz="1400" dirty="0">
                <a:solidFill>
                  <a:schemeClr val="accent1">
                    <a:lumMod val="75000"/>
                  </a:schemeClr>
                </a:solidFill>
              </a:rPr>
              <a:t>Individuals who happen to be caught up in that system</a:t>
            </a:r>
            <a:r>
              <a:rPr lang="en-US" altLang="ja-JP" sz="1400" dirty="0"/>
              <a:t>, you love, but you seek to defeat </a:t>
            </a:r>
            <a:r>
              <a:rPr lang="en-US" altLang="ja-JP" sz="1400" dirty="0">
                <a:solidFill>
                  <a:schemeClr val="accent1">
                    <a:lumMod val="75000"/>
                  </a:schemeClr>
                </a:solidFill>
              </a:rPr>
              <a:t>the system</a:t>
            </a:r>
            <a:r>
              <a:rPr lang="en-US" altLang="ja-JP" sz="1400" dirty="0"/>
              <a:t>… 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714654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1136</TotalTime>
  <Words>172</Words>
  <Application>Microsoft Office PowerPoint</Application>
  <PresentationFormat>画面に合わせる (4:3)</PresentationFormat>
  <Paragraphs>72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bridges between peoples and individuals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Saito Jun</dc:creator>
  <cp:lastModifiedBy>Saito Jun</cp:lastModifiedBy>
  <cp:revision>62</cp:revision>
  <dcterms:created xsi:type="dcterms:W3CDTF">2019-12-05T04:04:35Z</dcterms:created>
  <dcterms:modified xsi:type="dcterms:W3CDTF">2019-12-24T07:17:47Z</dcterms:modified>
</cp:coreProperties>
</file>